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
  </p:notesMasterIdLst>
  <p:handoutMasterIdLst>
    <p:handoutMasterId r:id="rId8"/>
  </p:handoutMasterIdLst>
  <p:sldIdLst>
    <p:sldId id="552" r:id="rId2"/>
    <p:sldId id="544" r:id="rId3"/>
    <p:sldId id="563" r:id="rId4"/>
    <p:sldId id="562" r:id="rId5"/>
    <p:sldId id="564" r:id="rId6"/>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F26B43"/>
          </p15:clr>
        </p15:guide>
        <p15:guide id="2" pos="58" userDrawn="1">
          <p15:clr>
            <a:srgbClr val="A4A3A4"/>
          </p15:clr>
        </p15:guide>
        <p15:guide id="3" orient="horz" pos="2160" userDrawn="1">
          <p15:clr>
            <a:srgbClr val="A4A3A4"/>
          </p15:clr>
        </p15:guide>
        <p15:guide id="4" orient="horz" pos="4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 Lobada" initials="LM" lastIdx="0" clrIdx="0">
    <p:extLst>
      <p:ext uri="{19B8F6BF-5375-455C-9EA6-DF929625EA0E}">
        <p15:presenceInfo xmlns:p15="http://schemas.microsoft.com/office/powerpoint/2012/main" userId="Max Loba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E9EAF1"/>
    <a:srgbClr val="D0D3E3"/>
    <a:srgbClr val="2A9BD3"/>
    <a:srgbClr val="2DA0DB"/>
    <a:srgbClr val="5B9BD5"/>
    <a:srgbClr val="62BBEA"/>
    <a:srgbClr val="92D050"/>
    <a:srgbClr val="7DCDF4"/>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6387" autoAdjust="0"/>
  </p:normalViewPr>
  <p:slideViewPr>
    <p:cSldViewPr snapToGrid="0">
      <p:cViewPr varScale="1">
        <p:scale>
          <a:sx n="110" d="100"/>
          <a:sy n="110" d="100"/>
        </p:scale>
        <p:origin x="108" y="216"/>
      </p:cViewPr>
      <p:guideLst>
        <p:guide orient="horz" pos="346"/>
        <p:guide pos="58"/>
        <p:guide orient="horz" pos="2160"/>
        <p:guide orient="horz" pos="4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3" d="100"/>
          <a:sy n="123" d="100"/>
        </p:scale>
        <p:origin x="761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1"/>
            <a:ext cx="2945659" cy="498135"/>
          </a:xfrm>
          <a:prstGeom prst="rect">
            <a:avLst/>
          </a:prstGeom>
        </p:spPr>
        <p:txBody>
          <a:bodyPr vert="horz" lIns="91411" tIns="45707" rIns="91411" bIns="45707" rtlCol="0"/>
          <a:lstStyle>
            <a:lvl1pPr algn="l">
              <a:defRPr sz="1200"/>
            </a:lvl1pPr>
          </a:lstStyle>
          <a:p>
            <a:endParaRPr lang="ru-RU"/>
          </a:p>
        </p:txBody>
      </p:sp>
      <p:sp>
        <p:nvSpPr>
          <p:cNvPr id="3" name="Дата 2"/>
          <p:cNvSpPr>
            <a:spLocks noGrp="1"/>
          </p:cNvSpPr>
          <p:nvPr>
            <p:ph type="dt" sz="quarter" idx="1"/>
          </p:nvPr>
        </p:nvSpPr>
        <p:spPr>
          <a:xfrm>
            <a:off x="3850447" y="1"/>
            <a:ext cx="2945659" cy="498135"/>
          </a:xfrm>
          <a:prstGeom prst="rect">
            <a:avLst/>
          </a:prstGeom>
        </p:spPr>
        <p:txBody>
          <a:bodyPr vert="horz" lIns="91411" tIns="45707" rIns="91411" bIns="45707" rtlCol="0"/>
          <a:lstStyle>
            <a:lvl1pPr algn="r">
              <a:defRPr sz="1200"/>
            </a:lvl1pPr>
          </a:lstStyle>
          <a:p>
            <a:fld id="{138390E6-8879-4580-A460-20BBEB3C445B}" type="datetimeFigureOut">
              <a:rPr lang="ru-RU" smtClean="0"/>
              <a:t>14.12.2023</a:t>
            </a:fld>
            <a:endParaRPr lang="ru-RU"/>
          </a:p>
        </p:txBody>
      </p:sp>
      <p:sp>
        <p:nvSpPr>
          <p:cNvPr id="4" name="Нижний колонтитул 3"/>
          <p:cNvSpPr>
            <a:spLocks noGrp="1"/>
          </p:cNvSpPr>
          <p:nvPr>
            <p:ph type="ftr" sz="quarter" idx="2"/>
          </p:nvPr>
        </p:nvSpPr>
        <p:spPr>
          <a:xfrm>
            <a:off x="4" y="9430092"/>
            <a:ext cx="2945659" cy="498134"/>
          </a:xfrm>
          <a:prstGeom prst="rect">
            <a:avLst/>
          </a:prstGeom>
        </p:spPr>
        <p:txBody>
          <a:bodyPr vert="horz" lIns="91411" tIns="45707" rIns="91411" bIns="45707" rtlCol="0" anchor="b"/>
          <a:lstStyle>
            <a:lvl1pPr algn="l">
              <a:defRPr sz="1200"/>
            </a:lvl1pPr>
          </a:lstStyle>
          <a:p>
            <a:endParaRPr lang="ru-RU"/>
          </a:p>
        </p:txBody>
      </p:sp>
      <p:sp>
        <p:nvSpPr>
          <p:cNvPr id="5" name="Номер слайда 4"/>
          <p:cNvSpPr>
            <a:spLocks noGrp="1"/>
          </p:cNvSpPr>
          <p:nvPr>
            <p:ph type="sldNum" sz="quarter" idx="3"/>
          </p:nvPr>
        </p:nvSpPr>
        <p:spPr>
          <a:xfrm>
            <a:off x="3850447" y="9430092"/>
            <a:ext cx="2945659" cy="498134"/>
          </a:xfrm>
          <a:prstGeom prst="rect">
            <a:avLst/>
          </a:prstGeom>
        </p:spPr>
        <p:txBody>
          <a:bodyPr vert="horz" lIns="91411" tIns="45707" rIns="91411" bIns="45707" rtlCol="0" anchor="b"/>
          <a:lstStyle>
            <a:lvl1pPr algn="r">
              <a:defRPr sz="1200"/>
            </a:lvl1pPr>
          </a:lstStyle>
          <a:p>
            <a:fld id="{A13B3142-42B8-4EEA-A4C2-70E5FB3F8C7A}" type="slidenum">
              <a:rPr lang="ru-RU" smtClean="0"/>
              <a:t>‹#›</a:t>
            </a:fld>
            <a:endParaRPr lang="ru-RU"/>
          </a:p>
        </p:txBody>
      </p:sp>
    </p:spTree>
    <p:extLst>
      <p:ext uri="{BB962C8B-B14F-4D97-AF65-F5344CB8AC3E}">
        <p14:creationId xmlns:p14="http://schemas.microsoft.com/office/powerpoint/2010/main" val="208446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1"/>
            <a:ext cx="2945659" cy="498135"/>
          </a:xfrm>
          <a:prstGeom prst="rect">
            <a:avLst/>
          </a:prstGeom>
        </p:spPr>
        <p:txBody>
          <a:bodyPr vert="horz" lIns="91411" tIns="45707" rIns="91411" bIns="45707" rtlCol="0"/>
          <a:lstStyle>
            <a:lvl1pPr algn="l">
              <a:defRPr sz="1200"/>
            </a:lvl1pPr>
          </a:lstStyle>
          <a:p>
            <a:endParaRPr lang="ru-RU"/>
          </a:p>
        </p:txBody>
      </p:sp>
      <p:sp>
        <p:nvSpPr>
          <p:cNvPr id="3" name="Дата 2"/>
          <p:cNvSpPr>
            <a:spLocks noGrp="1"/>
          </p:cNvSpPr>
          <p:nvPr>
            <p:ph type="dt" idx="1"/>
          </p:nvPr>
        </p:nvSpPr>
        <p:spPr>
          <a:xfrm>
            <a:off x="3850447" y="1"/>
            <a:ext cx="2945659" cy="498135"/>
          </a:xfrm>
          <a:prstGeom prst="rect">
            <a:avLst/>
          </a:prstGeom>
        </p:spPr>
        <p:txBody>
          <a:bodyPr vert="horz" lIns="91411" tIns="45707" rIns="91411" bIns="45707" rtlCol="0"/>
          <a:lstStyle>
            <a:lvl1pPr algn="r">
              <a:defRPr sz="1200"/>
            </a:lvl1pPr>
          </a:lstStyle>
          <a:p>
            <a:fld id="{48D6D85D-F848-4462-8B3F-DE6D5DB908FF}" type="datetimeFigureOut">
              <a:rPr lang="ru-RU" smtClean="0"/>
              <a:t>14.12.2023</a:t>
            </a:fld>
            <a:endParaRPr lang="ru-RU"/>
          </a:p>
        </p:txBody>
      </p:sp>
      <p:sp>
        <p:nvSpPr>
          <p:cNvPr id="4" name="Образ слайда 3"/>
          <p:cNvSpPr>
            <a:spLocks noGrp="1" noRot="1" noChangeAspect="1"/>
          </p:cNvSpPr>
          <p:nvPr>
            <p:ph type="sldImg" idx="2"/>
          </p:nvPr>
        </p:nvSpPr>
        <p:spPr>
          <a:xfrm>
            <a:off x="977900" y="1239838"/>
            <a:ext cx="4841875" cy="3351212"/>
          </a:xfrm>
          <a:prstGeom prst="rect">
            <a:avLst/>
          </a:prstGeom>
          <a:noFill/>
          <a:ln w="12700">
            <a:solidFill>
              <a:prstClr val="black"/>
            </a:solidFill>
          </a:ln>
        </p:spPr>
        <p:txBody>
          <a:bodyPr vert="horz" lIns="91411" tIns="45707" rIns="91411" bIns="45707" rtlCol="0" anchor="ctr"/>
          <a:lstStyle/>
          <a:p>
            <a:endParaRPr lang="ru-RU"/>
          </a:p>
        </p:txBody>
      </p:sp>
      <p:sp>
        <p:nvSpPr>
          <p:cNvPr id="5" name="Заметки 4"/>
          <p:cNvSpPr>
            <a:spLocks noGrp="1"/>
          </p:cNvSpPr>
          <p:nvPr>
            <p:ph type="body" sz="quarter" idx="3"/>
          </p:nvPr>
        </p:nvSpPr>
        <p:spPr>
          <a:xfrm>
            <a:off x="679768" y="4777963"/>
            <a:ext cx="5438140" cy="3909239"/>
          </a:xfrm>
          <a:prstGeom prst="rect">
            <a:avLst/>
          </a:prstGeom>
        </p:spPr>
        <p:txBody>
          <a:bodyPr vert="horz" lIns="91411" tIns="45707" rIns="91411" bIns="4570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4" y="9430092"/>
            <a:ext cx="2945659" cy="498134"/>
          </a:xfrm>
          <a:prstGeom prst="rect">
            <a:avLst/>
          </a:prstGeom>
        </p:spPr>
        <p:txBody>
          <a:bodyPr vert="horz" lIns="91411" tIns="45707" rIns="91411" bIns="45707" rtlCol="0" anchor="b"/>
          <a:lstStyle>
            <a:lvl1pPr algn="l">
              <a:defRPr sz="1200"/>
            </a:lvl1pPr>
          </a:lstStyle>
          <a:p>
            <a:endParaRPr lang="ru-RU"/>
          </a:p>
        </p:txBody>
      </p:sp>
      <p:sp>
        <p:nvSpPr>
          <p:cNvPr id="7" name="Номер слайда 6"/>
          <p:cNvSpPr>
            <a:spLocks noGrp="1"/>
          </p:cNvSpPr>
          <p:nvPr>
            <p:ph type="sldNum" sz="quarter" idx="5"/>
          </p:nvPr>
        </p:nvSpPr>
        <p:spPr>
          <a:xfrm>
            <a:off x="3850447" y="9430092"/>
            <a:ext cx="2945659" cy="498134"/>
          </a:xfrm>
          <a:prstGeom prst="rect">
            <a:avLst/>
          </a:prstGeom>
        </p:spPr>
        <p:txBody>
          <a:bodyPr vert="horz" lIns="91411" tIns="45707" rIns="91411" bIns="45707" rtlCol="0" anchor="b"/>
          <a:lstStyle>
            <a:lvl1pPr algn="r">
              <a:defRPr sz="1200"/>
            </a:lvl1pPr>
          </a:lstStyle>
          <a:p>
            <a:fld id="{B869411E-BA68-4F3E-82CE-801043A4CCFB}" type="slidenum">
              <a:rPr lang="ru-RU" smtClean="0"/>
              <a:t>‹#›</a:t>
            </a:fld>
            <a:endParaRPr lang="ru-RU"/>
          </a:p>
        </p:txBody>
      </p:sp>
    </p:spTree>
    <p:extLst>
      <p:ext uri="{BB962C8B-B14F-4D97-AF65-F5344CB8AC3E}">
        <p14:creationId xmlns:p14="http://schemas.microsoft.com/office/powerpoint/2010/main" val="682257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office@metholding.ru"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www.metholding.r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7949273" y="6404969"/>
            <a:ext cx="1686433" cy="258793"/>
          </a:xfrm>
          <a:prstGeom prst="rect">
            <a:avLst/>
          </a:prstGeom>
        </p:spPr>
        <p:txBody>
          <a:bodyPr wrap="square" anchor="b"/>
          <a:lstStyle>
            <a:lvl1pPr algn="r">
              <a:defRPr sz="1100">
                <a:solidFill>
                  <a:srgbClr val="1465B0"/>
                </a:solidFill>
                <a:latin typeface="+mn-lt"/>
                <a:ea typeface="Tahoma" panose="020B0604030504040204" pitchFamily="34" charset="0"/>
                <a:cs typeface="Tahoma" panose="020B0604030504040204" pitchFamily="34" charset="0"/>
              </a:defRPr>
            </a:lvl1pPr>
          </a:lstStyle>
          <a:p>
            <a:endParaRPr lang="ru-RU" dirty="0"/>
          </a:p>
        </p:txBody>
      </p:sp>
      <p:sp>
        <p:nvSpPr>
          <p:cNvPr id="2" name="Заголовок 1"/>
          <p:cNvSpPr>
            <a:spLocks noGrp="1"/>
          </p:cNvSpPr>
          <p:nvPr>
            <p:ph type="title"/>
          </p:nvPr>
        </p:nvSpPr>
        <p:spPr>
          <a:xfrm>
            <a:off x="274141" y="267646"/>
            <a:ext cx="4671715" cy="3156349"/>
          </a:xfrm>
          <a:prstGeom prst="rect">
            <a:avLst/>
          </a:prstGeom>
        </p:spPr>
        <p:txBody>
          <a:bodyPr anchor="ctr"/>
          <a:lstStyle>
            <a:lvl1pPr>
              <a:defRPr sz="2400">
                <a:latin typeface="+mj-lt"/>
              </a:defRPr>
            </a:lvl1pPr>
          </a:lstStyle>
          <a:p>
            <a:r>
              <a:rPr lang="ru-RU" dirty="0"/>
              <a:t>Образец заголовка</a:t>
            </a:r>
          </a:p>
        </p:txBody>
      </p:sp>
    </p:spTree>
    <p:extLst>
      <p:ext uri="{BB962C8B-B14F-4D97-AF65-F5344CB8AC3E}">
        <p14:creationId xmlns:p14="http://schemas.microsoft.com/office/powerpoint/2010/main" val="330402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Контакты">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76068" y="1272442"/>
            <a:ext cx="4791144" cy="2802500"/>
          </a:xfrm>
          <a:prstGeom prst="rect">
            <a:avLst/>
          </a:prstGeom>
        </p:spPr>
        <p:txBody>
          <a:bodyPr wrap="square" lIns="0" tIns="0" rIns="0" bIns="0">
            <a:noAutofit/>
          </a:bodyPr>
          <a:lstStyle/>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Общество с ограниченной ответственностью</a:t>
            </a:r>
          </a:p>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Управляющая компания</a:t>
            </a:r>
          </a:p>
          <a:p>
            <a:pPr algn="l"/>
            <a:r>
              <a:rPr lang="ru-RU" sz="1400" b="0" i="0" u="none" strike="noStrike" baseline="0" dirty="0">
                <a:solidFill>
                  <a:srgbClr val="0077C0"/>
                </a:solidFill>
                <a:latin typeface="Elektra Light Pro" panose="02000503030000020004" pitchFamily="50" charset="0"/>
                <a:ea typeface="Tahoma" panose="020B0604030504040204" pitchFamily="34" charset="0"/>
                <a:cs typeface="Tahoma" panose="020B0604030504040204" pitchFamily="34" charset="0"/>
              </a:rPr>
              <a:t>«Промышленно-металлургический холдинг»</a:t>
            </a:r>
          </a:p>
          <a:p>
            <a:pPr algn="l"/>
            <a:endParaRPr lang="ru-RU" sz="1400" b="0" i="0" u="none" strike="noStrike" baseline="0" dirty="0">
              <a:solidFill>
                <a:srgbClr val="0077C0"/>
              </a:solidFill>
              <a:latin typeface="Elektra Light Pro" panose="02000503030000020004" pitchFamily="50" charset="0"/>
              <a:ea typeface="Tahoma" panose="020B0604030504040204" pitchFamily="34" charset="0"/>
              <a:cs typeface="Tahoma" panose="020B0604030504040204" pitchFamily="34" charset="0"/>
            </a:endParaRPr>
          </a:p>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115419, Москва,</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 </a:t>
            </a:r>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Россия</a:t>
            </a:r>
          </a:p>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2-й Верхний Михайловский проезд, д. 9</a:t>
            </a:r>
          </a:p>
          <a:p>
            <a:pPr algn="l"/>
            <a:endPar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endParaRPr>
          </a:p>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Тел.:  +7 (495) </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725</a:t>
            </a:r>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56</a:t>
            </a:r>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-8</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0</a:t>
            </a:r>
            <a:endPar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endParaRPr>
          </a:p>
          <a:p>
            <a:pPr algn="l"/>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Факс: +7 (495) </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633</a:t>
            </a:r>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13</a:t>
            </a:r>
            <a:r>
              <a:rPr lang="ru-RU"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a:t>
            </a:r>
            <a:r>
              <a:rPr lang="en-US" sz="1400" b="0" i="0" u="none" strike="noStrike" baseline="0" dirty="0">
                <a:solidFill>
                  <a:schemeClr val="tx1"/>
                </a:solidFill>
                <a:latin typeface="Elektra Light Pro" panose="02000503030000020004" pitchFamily="50" charset="0"/>
                <a:ea typeface="Tahoma" panose="020B0604030504040204" pitchFamily="34" charset="0"/>
                <a:cs typeface="Tahoma" panose="020B0604030504040204" pitchFamily="34" charset="0"/>
              </a:rPr>
              <a:t>12</a:t>
            </a:r>
            <a:endParaRPr lang="ru-RU" sz="1400" b="0" i="1" u="none" strike="noStrike" baseline="0" dirty="0">
              <a:solidFill>
                <a:schemeClr val="bg1">
                  <a:lumMod val="50000"/>
                </a:schemeClr>
              </a:solidFill>
              <a:latin typeface="Elektra Light Pro" panose="02000503030000020004" pitchFamily="50" charset="0"/>
              <a:ea typeface="Tahoma" panose="020B0604030504040204" pitchFamily="34" charset="0"/>
              <a:cs typeface="Tahoma" panose="020B0604030504040204" pitchFamily="34" charset="0"/>
            </a:endParaRPr>
          </a:p>
          <a:p>
            <a:pPr algn="l"/>
            <a:r>
              <a:rPr lang="en-US" sz="1400" b="0" i="0" u="none" strike="noStrike" baseline="0" dirty="0">
                <a:solidFill>
                  <a:srgbClr val="404040"/>
                </a:solidFill>
                <a:latin typeface="Elektra Light Pro" panose="02000503030000020004" pitchFamily="50" charset="0"/>
                <a:ea typeface="Tahoma" panose="020B0604030504040204" pitchFamily="34" charset="0"/>
                <a:cs typeface="Tahoma" panose="020B0604030504040204" pitchFamily="34" charset="0"/>
                <a:hlinkClick r:id="rId3"/>
              </a:rPr>
              <a:t>office@metholding.ru</a:t>
            </a:r>
            <a:endParaRPr lang="ru-RU" sz="1400" b="0" i="0" u="none" strike="noStrike" baseline="0" dirty="0">
              <a:solidFill>
                <a:srgbClr val="404040"/>
              </a:solidFill>
              <a:latin typeface="Elektra Light Pro" panose="02000503030000020004" pitchFamily="50" charset="0"/>
              <a:ea typeface="Tahoma" panose="020B0604030504040204" pitchFamily="34" charset="0"/>
              <a:cs typeface="Tahoma" panose="020B0604030504040204" pitchFamily="34" charset="0"/>
            </a:endParaRPr>
          </a:p>
          <a:p>
            <a:pPr algn="l"/>
            <a:r>
              <a:rPr lang="en-US" sz="1400" b="0" i="0" u="none" strike="noStrike" baseline="0" dirty="0">
                <a:solidFill>
                  <a:srgbClr val="008AFF"/>
                </a:solidFill>
                <a:latin typeface="Elektra Light Pro" panose="02000503030000020004" pitchFamily="50" charset="0"/>
                <a:ea typeface="Tahoma" panose="020B0604030504040204" pitchFamily="34" charset="0"/>
                <a:cs typeface="Tahoma" panose="020B0604030504040204" pitchFamily="34" charset="0"/>
                <a:hlinkClick r:id="rId4"/>
              </a:rPr>
              <a:t>www.metholding.ru</a:t>
            </a:r>
            <a:endParaRPr lang="ru-RU" sz="1400" b="0" i="0" u="none" strike="noStrike" baseline="0" dirty="0">
              <a:solidFill>
                <a:srgbClr val="008AFF"/>
              </a:solidFill>
              <a:latin typeface="Elektra Light Pro" panose="02000503030000020004"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482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устой - 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spTree>
    <p:extLst>
      <p:ext uri="{BB962C8B-B14F-4D97-AF65-F5344CB8AC3E}">
        <p14:creationId xmlns:p14="http://schemas.microsoft.com/office/powerpoint/2010/main" val="4291550962"/>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 2 вертикально">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cxnSp>
        <p:nvCxnSpPr>
          <p:cNvPr id="6" name="Прямая соединительная линия 5"/>
          <p:cNvCxnSpPr/>
          <p:nvPr userDrawn="1"/>
        </p:nvCxnSpPr>
        <p:spPr>
          <a:xfrm>
            <a:off x="4953001" y="622300"/>
            <a:ext cx="0" cy="5631962"/>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735842"/>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устой - 2 горизонтально">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cxnSp>
        <p:nvCxnSpPr>
          <p:cNvPr id="7" name="Прямая соединительная линия 6"/>
          <p:cNvCxnSpPr/>
          <p:nvPr userDrawn="1"/>
        </p:nvCxnSpPr>
        <p:spPr>
          <a:xfrm>
            <a:off x="266700" y="3429001"/>
            <a:ext cx="9372600"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82749"/>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устой - 2 (левы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cxnSp>
        <p:nvCxnSpPr>
          <p:cNvPr id="6" name="Прямая соединительная линия 5"/>
          <p:cNvCxnSpPr/>
          <p:nvPr userDrawn="1"/>
        </p:nvCxnSpPr>
        <p:spPr>
          <a:xfrm flipH="1">
            <a:off x="6825480" y="618439"/>
            <a:ext cx="1" cy="558800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292280"/>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 2 (правый)">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cxnSp>
        <p:nvCxnSpPr>
          <p:cNvPr id="6" name="Прямая соединительная линия 5"/>
          <p:cNvCxnSpPr/>
          <p:nvPr userDrawn="1"/>
        </p:nvCxnSpPr>
        <p:spPr>
          <a:xfrm flipH="1">
            <a:off x="3084345" y="618439"/>
            <a:ext cx="1" cy="558800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345938"/>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 4 пол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1" y="6305909"/>
            <a:ext cx="4953000" cy="547328"/>
          </a:xfrm>
          <a:prstGeom prst="rect">
            <a:avLst/>
          </a:prstGeom>
        </p:spPr>
        <p:txBody>
          <a:bodyPr anchor="b" anchorCtr="0"/>
          <a:lstStyle>
            <a:lvl1pPr algn="l">
              <a:defRPr sz="600"/>
            </a:lvl1pPr>
          </a:lstStyle>
          <a:p>
            <a:endParaRPr lang="ru-RU" dirty="0"/>
          </a:p>
        </p:txBody>
      </p:sp>
      <p:sp>
        <p:nvSpPr>
          <p:cNvPr id="5" name="Номер слайда 4"/>
          <p:cNvSpPr>
            <a:spLocks noGrp="1"/>
          </p:cNvSpPr>
          <p:nvPr>
            <p:ph type="sldNum" sz="quarter" idx="12"/>
          </p:nvPr>
        </p:nvSpPr>
        <p:spPr>
          <a:xfrm>
            <a:off x="9350908" y="6408263"/>
            <a:ext cx="555091" cy="332508"/>
          </a:xfrm>
          <a:prstGeom prst="rect">
            <a:avLst/>
          </a:prstGeom>
        </p:spPr>
        <p:txBody>
          <a:bodyPr anchor="ctr" anchorCtr="1"/>
          <a:lstStyle>
            <a:lvl1pPr>
              <a:defRPr sz="1200"/>
            </a:lvl1pPr>
          </a:lstStyle>
          <a:p>
            <a:fld id="{798DE2FB-76A4-41FC-B6B2-C4689AB2C54A}" type="slidenum">
              <a:rPr lang="ru-RU" smtClean="0"/>
              <a:pPr/>
              <a:t>‹#›</a:t>
            </a:fld>
            <a:endParaRPr lang="ru-RU" dirty="0"/>
          </a:p>
        </p:txBody>
      </p:sp>
      <p:sp>
        <p:nvSpPr>
          <p:cNvPr id="2" name="Заголовок 1"/>
          <p:cNvSpPr>
            <a:spLocks noGrp="1"/>
          </p:cNvSpPr>
          <p:nvPr>
            <p:ph type="title"/>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a:defRPr sz="1800" cap="all" baseline="0">
                <a:solidFill>
                  <a:schemeClr val="tx1"/>
                </a:solidFill>
                <a:latin typeface="+mj-lt"/>
              </a:defRPr>
            </a:lvl1pPr>
          </a:lstStyle>
          <a:p>
            <a:r>
              <a:rPr lang="ru-RU" dirty="0"/>
              <a:t>Образец заголовка</a:t>
            </a:r>
          </a:p>
        </p:txBody>
      </p:sp>
      <p:cxnSp>
        <p:nvCxnSpPr>
          <p:cNvPr id="6" name="Прямая соединительная линия 5"/>
          <p:cNvCxnSpPr/>
          <p:nvPr userDrawn="1"/>
        </p:nvCxnSpPr>
        <p:spPr>
          <a:xfrm>
            <a:off x="4953001" y="622300"/>
            <a:ext cx="0" cy="5631962"/>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userDrawn="1"/>
        </p:nvCxnSpPr>
        <p:spPr>
          <a:xfrm>
            <a:off x="271463" y="3431381"/>
            <a:ext cx="9367837"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251002"/>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Разделитель">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74141" y="267646"/>
            <a:ext cx="4671715" cy="3167216"/>
          </a:xfrm>
          <a:prstGeom prst="rect">
            <a:avLst/>
          </a:prstGeom>
        </p:spPr>
        <p:txBody>
          <a:bodyPr anchor="ctr"/>
          <a:lstStyle>
            <a:lvl1pPr>
              <a:defRPr sz="2400">
                <a:latin typeface="+mj-lt"/>
              </a:defRPr>
            </a:lvl1pPr>
          </a:lstStyle>
          <a:p>
            <a:r>
              <a:rPr lang="ru-RU" dirty="0"/>
              <a:t>Образец заголовка</a:t>
            </a:r>
          </a:p>
        </p:txBody>
      </p:sp>
    </p:spTree>
    <p:extLst>
      <p:ext uri="{BB962C8B-B14F-4D97-AF65-F5344CB8AC3E}">
        <p14:creationId xmlns:p14="http://schemas.microsoft.com/office/powerpoint/2010/main" val="322167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граничение ответственности">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269631" y="844055"/>
            <a:ext cx="9366738" cy="5216813"/>
          </a:xfrm>
          <a:prstGeom prst="rect">
            <a:avLst/>
          </a:prstGeom>
          <a:noFill/>
        </p:spPr>
        <p:txBody>
          <a:bodyPr wrap="square" rtlCol="0">
            <a:spAutoFit/>
          </a:bodyPr>
          <a:lstStyle/>
          <a:p>
            <a:pPr algn="just"/>
            <a:r>
              <a:rPr lang="ru-RU" sz="900" kern="1200" dirty="0">
                <a:solidFill>
                  <a:schemeClr val="tx1"/>
                </a:solidFill>
                <a:effectLst/>
                <a:latin typeface="+mn-lt"/>
                <a:ea typeface="+mn-ea"/>
                <a:cs typeface="+mn-cs"/>
              </a:rPr>
              <a:t>Настоящая Презентация содержит заявления в отношении будущих событий и планируемых результатов (прогнозные заявления). Любое заявление в настоящей Презентации (включая, без ограничений, заявление касательно финансового положения, стратегии, планов руководства или будущих целей), не являющееся констатацией исторического факта, считается прогнозным заявлением и подразумевает известные и неизвестные риски, неточности и другие факторы, которые могут стать причиной существенного отличия фактических результатов, показателей и достижений ПАО «КОКС», его дочерних и зависимых обществ (далее также – «Компания») от любых ее будущих результатов, показателей и достижений, явно выраженных или подразумеваемых в таких прогнозных заявлениях. Прошлые показатели не следует рассматривать в качестве выражения или гарантии будущих результатов, равно как не дается никаких заверений или гарантий, явно выраженных или подразумеваемых, в отношении будущих показателей. </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Информация или заключения, которые содержатся в настоящем документе, представлены по состоянию на его дату (если иное не указано) и могут быть изменены без извещения об этом. Компания не берет на себя никакие обязательства по актуализации, дополнению или пересмотру прогнозных заявлений в данном документе с целью отражения фактических результатов, изменений в предположениях или изменений в факторах, затрагивающих данные заявления. </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Настоящая Презентация не является предложением о продаже или выпуске каких-либо ценных бумаг или предложением делать оферты о покупке или приобретении каких-либо ценных бумаг в какой-либо юрисдикции, а также не является приглашением к какой-либо инвестиционной деятельности, не составляет часть такового и не должна в качестве такового рассматриваться. Содержание настоящей Презентации не может рассматриваться в качестве консультации по вопросам инвестирования, правовым, налоговым, бухгалтерским или иным вопросам, инвесторы и потенциальные инвесторы в ценные бумаги любого упомянутого в настоящей Презентации эмитента обязаны проводить свои собственные независимые анализ и оценку финансово- хозяйственного состояния такого эмитента и характера таких ценных бумаг, а также консультироваться с собственными консультантами по правовым, финансовым, налоговым, бухгалтерским или иным связанным вопросам. </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Настоящая презентация не проходила какой-либо независимой проверки. В отношении достоверности, полноты или справедливости информации или заключений, содержащихся в настоящей Презентации, не дается каких-либо заверений или гарантий и не принимается каких-либо обязательств, явно выраженных или подразумеваемых. Ни Компания, ни ее акционеры, директора, должностные лица или сотрудники, аффилированные лица, консультанты, представители, ни любое другое лицо не берет на себя никакой ответственности за любые убытки, которые могут быть понесены в результате или в связи с любым использованием настоящей Презентации или содержащейся в ней информации. Не допускается с любой целью формально полагаться на информацию, содержащуюся в настоящей Презентации, или на ее достоверность, полноту или справедливость. Ни одна из частей настоящей презентации или факт ее распространения не составляют основу и не могут использоваться в связи с любым договором, обязательством или инвестиционным решением.</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Настоящая Презентация не может быть направлена и не предназначена для распространения или использования ее любым физическим или юридическим лицом, которое является гражданином, проживает или находится в любом населенном пункте, государстве, стране или другой юрисдикции, где такое распространение, опубликование, доступность или использование могут противоречить законодательству или нормативно-правовому регулированию и требовать какой-либо регистрации или лицензии. Лицам, которые могут стать обладателями Презентации и/или содержащейся в ней информации, следует ознакомиться с такими ограничениями и соблюдать их. </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Некоторые цифры, включенные в настоящую Презентацию, были округлены. </a:t>
            </a:r>
          </a:p>
          <a:p>
            <a:pPr algn="just"/>
            <a:endParaRPr lang="ru-RU" sz="900" kern="1200" dirty="0">
              <a:solidFill>
                <a:schemeClr val="tx1"/>
              </a:solidFill>
              <a:effectLst/>
              <a:latin typeface="+mn-lt"/>
              <a:ea typeface="+mn-ea"/>
              <a:cs typeface="+mn-cs"/>
            </a:endParaRPr>
          </a:p>
          <a:p>
            <a:pPr algn="just"/>
            <a:r>
              <a:rPr lang="ru-RU" sz="900" kern="1200" dirty="0">
                <a:solidFill>
                  <a:schemeClr val="tx1"/>
                </a:solidFill>
                <a:effectLst/>
                <a:latin typeface="+mn-lt"/>
                <a:ea typeface="+mn-ea"/>
                <a:cs typeface="+mn-cs"/>
              </a:rPr>
              <a:t>Ознакомление с настоящей Презентацией и/или ее посещение означает Ваше подтверждение и согласие соблюдать вышеупомянутые условия.</a:t>
            </a:r>
          </a:p>
        </p:txBody>
      </p:sp>
      <p:sp>
        <p:nvSpPr>
          <p:cNvPr id="9" name="TextBox 8"/>
          <p:cNvSpPr txBox="1"/>
          <p:nvPr userDrawn="1"/>
        </p:nvSpPr>
        <p:spPr>
          <a:xfrm>
            <a:off x="1133856" y="114427"/>
            <a:ext cx="8001000" cy="369332"/>
          </a:xfrm>
          <a:prstGeom prst="rect">
            <a:avLst/>
          </a:prstGeom>
          <a:noFill/>
          <a:effectLst>
            <a:outerShdw blurRad="50800" dist="38100" dir="2700000" algn="tl" rotWithShape="0">
              <a:prstClr val="black">
                <a:alpha val="40000"/>
              </a:prstClr>
            </a:outerShdw>
          </a:effectLst>
        </p:spPr>
        <p:txBody>
          <a:bodyPr wrap="square" rtlCol="0" anchor="ctr">
            <a:spAutoFit/>
          </a:bodyPr>
          <a:lstStyle/>
          <a:p>
            <a:r>
              <a:rPr lang="ru-RU" dirty="0">
                <a:latin typeface="+mj-lt"/>
              </a:rPr>
              <a:t>ОГРАНИЧЕНИЕ</a:t>
            </a:r>
            <a:r>
              <a:rPr lang="ru-RU" baseline="0" dirty="0">
                <a:latin typeface="+mj-lt"/>
              </a:rPr>
              <a:t> ОТВЕТСТВЕННОСТИ</a:t>
            </a:r>
            <a:endParaRPr lang="ru-RU" dirty="0">
              <a:latin typeface="+mj-lt"/>
            </a:endParaRPr>
          </a:p>
        </p:txBody>
      </p:sp>
    </p:spTree>
    <p:extLst>
      <p:ext uri="{BB962C8B-B14F-4D97-AF65-F5344CB8AC3E}">
        <p14:creationId xmlns:p14="http://schemas.microsoft.com/office/powerpoint/2010/main" val="3659654302"/>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62089"/>
      </p:ext>
    </p:extLst>
  </p:cSld>
  <p:clrMap bg1="lt1" tx1="dk1" bg2="lt2" tx2="dk2" accent1="accent1" accent2="accent2" accent3="accent3" accent4="accent4" accent5="accent5" accent6="accent6" hlink="hlink" folHlink="folHlink"/>
  <p:sldLayoutIdLst>
    <p:sldLayoutId id="2147483739" r:id="rId1"/>
    <p:sldLayoutId id="2147483744" r:id="rId2"/>
    <p:sldLayoutId id="2147483745" r:id="rId3"/>
    <p:sldLayoutId id="2147483749" r:id="rId4"/>
    <p:sldLayoutId id="2147483747" r:id="rId5"/>
    <p:sldLayoutId id="2147483761" r:id="rId6"/>
    <p:sldLayoutId id="2147483748" r:id="rId7"/>
    <p:sldLayoutId id="2147483741" r:id="rId8"/>
    <p:sldLayoutId id="2147483760" r:id="rId9"/>
    <p:sldLayoutId id="2147483742" r:id="rId10"/>
  </p:sldLayoutIdLst>
  <p:hf hdr="0" ftr="0" dt="0"/>
  <p:txStyles>
    <p:titleStyle>
      <a:lvl1pPr algn="ctr" defTabSz="914400" rtl="0" eaLnBrk="1" latinLnBrk="0" hangingPunct="1">
        <a:lnSpc>
          <a:spcPct val="90000"/>
        </a:lnSpc>
        <a:spcBef>
          <a:spcPct val="0"/>
        </a:spcBef>
        <a:buNone/>
        <a:defRPr sz="2000" b="0" kern="1200">
          <a:solidFill>
            <a:srgbClr val="1465B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75" y="549275"/>
            <a:ext cx="4671715" cy="2888761"/>
          </a:xfrm>
        </p:spPr>
        <p:txBody>
          <a:bodyPr/>
          <a:lstStyle/>
          <a:p>
            <a:r>
              <a:rPr lang="ru-RU" sz="2800" dirty="0" smtClean="0"/>
              <a:t>Итоги </a:t>
            </a:r>
            <a:r>
              <a:rPr lang="ru-RU" sz="2800" dirty="0" smtClean="0"/>
              <a:t>по </a:t>
            </a:r>
            <a:r>
              <a:rPr lang="ru-RU" sz="2800" dirty="0"/>
              <a:t>промышленной </a:t>
            </a:r>
            <a:r>
              <a:rPr lang="ru-RU" sz="2800" dirty="0" smtClean="0"/>
              <a:t>безопасности за 2023 год</a:t>
            </a:r>
            <a:endParaRPr lang="ru-RU" sz="2800" dirty="0"/>
          </a:p>
        </p:txBody>
      </p:sp>
    </p:spTree>
    <p:extLst>
      <p:ext uri="{BB962C8B-B14F-4D97-AF65-F5344CB8AC3E}">
        <p14:creationId xmlns:p14="http://schemas.microsoft.com/office/powerpoint/2010/main" val="2360521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84D4F64D-C2AA-48D3-9C93-0E55C01DEED8}"/>
              </a:ext>
            </a:extLst>
          </p:cNvPr>
          <p:cNvSpPr>
            <a:spLocks noGrp="1"/>
          </p:cNvSpPr>
          <p:nvPr>
            <p:ph type="sldNum" sz="quarter" idx="12"/>
          </p:nvPr>
        </p:nvSpPr>
        <p:spPr/>
        <p:txBody>
          <a:bodyPr/>
          <a:lstStyle/>
          <a:p>
            <a:fld id="{14F01EAD-442D-4EC8-BBE2-1CF43D4EEA26}" type="slidenum">
              <a:rPr lang="ru-RU" smtClean="0"/>
              <a:t>2</a:t>
            </a:fld>
            <a:endParaRPr lang="ru-RU" dirty="0"/>
          </a:p>
        </p:txBody>
      </p:sp>
      <p:sp>
        <p:nvSpPr>
          <p:cNvPr id="7" name="Заголовок 5">
            <a:extLst>
              <a:ext uri="{FF2B5EF4-FFF2-40B4-BE49-F238E27FC236}">
                <a16:creationId xmlns:a16="http://schemas.microsoft.com/office/drawing/2014/main" id="{C417B3EB-FF0B-2AEF-A9BD-CC93CFECE5D5}"/>
              </a:ext>
            </a:extLst>
          </p:cNvPr>
          <p:cNvSpPr txBox="1">
            <a:spLocks/>
          </p:cNvSpPr>
          <p:nvPr/>
        </p:nvSpPr>
        <p:spPr>
          <a:xfrm>
            <a:off x="1134214" y="85375"/>
            <a:ext cx="8003112" cy="433595"/>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algn="ctr"/>
            <a:r>
              <a:rPr lang="ru-RU" dirty="0" smtClean="0"/>
              <a:t>Общая информация</a:t>
            </a:r>
            <a:endParaRPr lang="ru-RU" dirty="0"/>
          </a:p>
        </p:txBody>
      </p:sp>
      <p:sp>
        <p:nvSpPr>
          <p:cNvPr id="2" name="TextBox 1"/>
          <p:cNvSpPr txBox="1"/>
          <p:nvPr/>
        </p:nvSpPr>
        <p:spPr>
          <a:xfrm>
            <a:off x="304800" y="518970"/>
            <a:ext cx="9046108" cy="2677656"/>
          </a:xfrm>
          <a:prstGeom prst="rect">
            <a:avLst/>
          </a:prstGeom>
          <a:noFill/>
        </p:spPr>
        <p:txBody>
          <a:bodyPr wrap="square" rtlCol="0">
            <a:spAutoFit/>
          </a:bodyPr>
          <a:lstStyle/>
          <a:p>
            <a:pPr algn="just"/>
            <a:r>
              <a:rPr lang="ru-RU" sz="1400" dirty="0" smtClean="0"/>
              <a:t>	ООО </a:t>
            </a:r>
            <a:r>
              <a:rPr lang="ru-RU" sz="1400" dirty="0"/>
              <a:t>«ТУЛАЧЕРМЕТ-СТАЛЬ» было создано в сентябре 2013 </a:t>
            </a:r>
            <a:r>
              <a:rPr lang="ru-RU" sz="1400" dirty="0" smtClean="0"/>
              <a:t>года</a:t>
            </a:r>
            <a:r>
              <a:rPr lang="ru-RU" sz="1400" dirty="0"/>
              <a:t>. С 6 октября 2023 года на основании решения собственников произведена замена наименования юридического лица ООО «ТУЛАЧЕРМЕТ-СТАЛЬ» на ООО «</a:t>
            </a:r>
            <a:r>
              <a:rPr lang="ru-RU" sz="1400" dirty="0" err="1"/>
              <a:t>ПромСорт</a:t>
            </a:r>
            <a:r>
              <a:rPr lang="ru-RU" sz="1400" dirty="0"/>
              <a:t>-Тула». Предприятие вошло во вновь созданный холдинг ООО «</a:t>
            </a:r>
            <a:r>
              <a:rPr lang="ru-RU" sz="1400" dirty="0" err="1"/>
              <a:t>ПромСорт</a:t>
            </a:r>
            <a:r>
              <a:rPr lang="ru-RU" sz="1400" dirty="0" smtClean="0"/>
              <a:t>».</a:t>
            </a:r>
          </a:p>
          <a:p>
            <a:pPr algn="just"/>
            <a:r>
              <a:rPr lang="ru-RU" sz="1400" dirty="0" smtClean="0"/>
              <a:t>Литейно-прокатный комплекс включает в </a:t>
            </a:r>
            <a:r>
              <a:rPr lang="ru-RU" sz="1400" dirty="0"/>
              <a:t>себя </a:t>
            </a:r>
            <a:r>
              <a:rPr lang="ru-RU" sz="1400" dirty="0" smtClean="0"/>
              <a:t>зарегистрированных в </a:t>
            </a:r>
            <a:r>
              <a:rPr lang="ru-RU" sz="1400" dirty="0"/>
              <a:t>государственном реестре </a:t>
            </a:r>
            <a:r>
              <a:rPr lang="ru-RU" sz="1400" dirty="0" smtClean="0"/>
              <a:t>13 опасных </a:t>
            </a:r>
            <a:r>
              <a:rPr lang="ru-RU" sz="1400" dirty="0"/>
              <a:t>производственных объектов</a:t>
            </a:r>
            <a:r>
              <a:rPr lang="ru-RU" sz="1400" dirty="0" smtClean="0"/>
              <a:t>, </a:t>
            </a:r>
            <a:r>
              <a:rPr lang="ru-RU" sz="1400" dirty="0"/>
              <a:t>из них:</a:t>
            </a:r>
          </a:p>
          <a:p>
            <a:pPr algn="just"/>
            <a:r>
              <a:rPr lang="ru-RU" sz="1400" dirty="0" smtClean="0"/>
              <a:t>	одно </a:t>
            </a:r>
            <a:r>
              <a:rPr lang="ru-RU" sz="1400" dirty="0"/>
              <a:t>ОПО II класса опасности – цех конвертерный;</a:t>
            </a:r>
          </a:p>
          <a:p>
            <a:pPr algn="just"/>
            <a:r>
              <a:rPr lang="ru-RU" sz="1400" dirty="0"/>
              <a:t>	четыре ОПО III класса опасности – цех прокатный, сеть </a:t>
            </a:r>
            <a:r>
              <a:rPr lang="ru-RU" sz="1400" dirty="0" err="1"/>
              <a:t>газопотребления</a:t>
            </a:r>
            <a:r>
              <a:rPr lang="ru-RU" sz="1400" dirty="0"/>
              <a:t> и объекты котлонадзора;</a:t>
            </a:r>
          </a:p>
          <a:p>
            <a:pPr algn="just"/>
            <a:r>
              <a:rPr lang="ru-RU" sz="1400" dirty="0"/>
              <a:t>	восемь ОПО IV класса опасности – окисляющие вещества, объекты котлонадзора и подъемные сооружения.</a:t>
            </a:r>
          </a:p>
          <a:p>
            <a:pPr algn="just"/>
            <a:r>
              <a:rPr lang="ru-RU" sz="1400" dirty="0" smtClean="0"/>
              <a:t>	Общая производственная мощность предприяти</a:t>
            </a:r>
            <a:r>
              <a:rPr lang="ru-RU" sz="1400" dirty="0" smtClean="0"/>
              <a:t>я </a:t>
            </a:r>
            <a:r>
              <a:rPr lang="ru-RU" sz="1400" dirty="0"/>
              <a:t>составляет </a:t>
            </a:r>
            <a:r>
              <a:rPr lang="ru-RU" sz="1400" dirty="0" smtClean="0"/>
              <a:t>1,5-1,8 </a:t>
            </a:r>
            <a:r>
              <a:rPr lang="ru-RU" sz="1400" dirty="0"/>
              <a:t>млн. тонн сортового и фасонного проката.</a:t>
            </a:r>
            <a:endParaRPr lang="ru-RU" sz="14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6854" t="11223" r="13426" b="35750"/>
          <a:stretch/>
        </p:blipFill>
        <p:spPr>
          <a:xfrm>
            <a:off x="1078066" y="3196626"/>
            <a:ext cx="7499576" cy="3311664"/>
          </a:xfrm>
          <a:prstGeom prst="rect">
            <a:avLst/>
          </a:prstGeom>
        </p:spPr>
      </p:pic>
    </p:spTree>
    <p:extLst>
      <p:ext uri="{BB962C8B-B14F-4D97-AF65-F5344CB8AC3E}">
        <p14:creationId xmlns:p14="http://schemas.microsoft.com/office/powerpoint/2010/main" val="311655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8DE2FB-76A4-41FC-B6B2-C4689AB2C54A}" type="slidenum">
              <a:rPr kumimoji="0" lang="ru-RU" sz="1200" b="0" i="0" u="none" strike="noStrike" kern="1200" cap="none" spc="0" normalizeH="0" baseline="0" noProof="0" smtClean="0">
                <a:ln>
                  <a:noFill/>
                </a:ln>
                <a:solidFill>
                  <a:prstClr val="black"/>
                </a:solidFill>
                <a:effectLst/>
                <a:uLnTx/>
                <a:uFillTx/>
                <a:latin typeface="Elektra Light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prstClr val="black"/>
              </a:solidFill>
              <a:effectLst/>
              <a:uLnTx/>
              <a:uFillTx/>
              <a:latin typeface="Elektra Light Pro"/>
              <a:ea typeface="+mn-ea"/>
              <a:cs typeface="+mn-cs"/>
            </a:endParaRPr>
          </a:p>
        </p:txBody>
      </p:sp>
      <p:sp>
        <p:nvSpPr>
          <p:cNvPr id="6" name="Заголовок 1"/>
          <p:cNvSpPr txBox="1">
            <a:spLocks/>
          </p:cNvSpPr>
          <p:nvPr/>
        </p:nvSpPr>
        <p:spPr>
          <a:xfrm>
            <a:off x="653703" y="745185"/>
            <a:ext cx="5220885" cy="1155940"/>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ru-RU" sz="2800" b="0" i="0" u="none" strike="noStrike" kern="1200" cap="all" spc="0" normalizeH="0" baseline="0" noProof="0" dirty="0">
              <a:ln>
                <a:noFill/>
              </a:ln>
              <a:solidFill>
                <a:prstClr val="black"/>
              </a:solidFill>
              <a:effectLst/>
              <a:uLnTx/>
              <a:uFillTx/>
              <a:latin typeface="Elektra Medium Pro"/>
              <a:ea typeface="+mj-ea"/>
              <a:cs typeface="Arial" panose="020B0604020202020204" pitchFamily="34" charset="0"/>
            </a:endParaRPr>
          </a:p>
        </p:txBody>
      </p:sp>
      <p:sp>
        <p:nvSpPr>
          <p:cNvPr id="8" name="Заголовок 1"/>
          <p:cNvSpPr txBox="1">
            <a:spLocks/>
          </p:cNvSpPr>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r>
              <a:rPr lang="ru-RU" dirty="0" smtClean="0"/>
              <a:t>Соблюдение требований промышленной безопасности</a:t>
            </a:r>
            <a:endParaRPr lang="ru-RU" dirty="0"/>
          </a:p>
        </p:txBody>
      </p:sp>
      <p:sp>
        <p:nvSpPr>
          <p:cNvPr id="12" name="TextBox 11"/>
          <p:cNvSpPr txBox="1"/>
          <p:nvPr/>
        </p:nvSpPr>
        <p:spPr>
          <a:xfrm>
            <a:off x="418069" y="518969"/>
            <a:ext cx="9169276" cy="2031325"/>
          </a:xfrm>
          <a:prstGeom prst="rect">
            <a:avLst/>
          </a:prstGeom>
          <a:noFill/>
        </p:spPr>
        <p:txBody>
          <a:bodyPr wrap="square" rtlCol="0">
            <a:spAutoFit/>
          </a:bodyPr>
          <a:lstStyle/>
          <a:p>
            <a:pPr algn="just"/>
            <a:r>
              <a:rPr lang="ru-RU" sz="1400" dirty="0" smtClean="0"/>
              <a:t>	На </a:t>
            </a:r>
            <a:r>
              <a:rPr lang="ru-RU" sz="1400" dirty="0"/>
              <a:t>предприятии разработан и введены в действие локальные нормативные документы, устанавливающие требования к ведению работ в рамках системы управления промышленной безопасностью, в том числе и производственного контроля.</a:t>
            </a:r>
          </a:p>
          <a:p>
            <a:pPr algn="just"/>
            <a:r>
              <a:rPr lang="ru-RU" sz="1400" dirty="0" smtClean="0"/>
              <a:t>	Инженерно-технические </a:t>
            </a:r>
            <a:r>
              <a:rPr lang="ru-RU" sz="1400" dirty="0"/>
              <a:t>работники предприятия своевременно проходят аттестацию по промышленной безопасности в территориальной аттестационной комиссии </a:t>
            </a:r>
            <a:r>
              <a:rPr lang="ru-RU" sz="1400" dirty="0" err="1"/>
              <a:t>Приокского</a:t>
            </a:r>
            <a:r>
              <a:rPr lang="ru-RU" sz="1400" dirty="0"/>
              <a:t> управления </a:t>
            </a:r>
            <a:r>
              <a:rPr lang="ru-RU" sz="1400" dirty="0" err="1"/>
              <a:t>Ростехнадзора</a:t>
            </a:r>
            <a:r>
              <a:rPr lang="ru-RU" sz="1400" dirty="0"/>
              <a:t> или аттестационной комиссии предприятия на Едином портале тестирования </a:t>
            </a:r>
            <a:r>
              <a:rPr lang="ru-RU" sz="1400" dirty="0" err="1"/>
              <a:t>Ростехнадзора</a:t>
            </a:r>
            <a:r>
              <a:rPr lang="ru-RU" sz="1400" dirty="0"/>
              <a:t>.</a:t>
            </a:r>
          </a:p>
          <a:p>
            <a:pPr algn="just"/>
            <a:r>
              <a:rPr lang="ru-RU" sz="1400" dirty="0" smtClean="0"/>
              <a:t>	В </a:t>
            </a:r>
            <a:r>
              <a:rPr lang="ru-RU" sz="1400" dirty="0"/>
              <a:t>период с 2019 по 2023 год аварий на нашем предприятии не допущено.</a:t>
            </a:r>
          </a:p>
          <a:p>
            <a:pPr algn="just"/>
            <a:r>
              <a:rPr lang="ru-RU" sz="1400" dirty="0" smtClean="0"/>
              <a:t>	</a:t>
            </a:r>
            <a:endParaRPr lang="ru-RU" sz="1400" dirty="0"/>
          </a:p>
        </p:txBody>
      </p:sp>
      <p:sp>
        <p:nvSpPr>
          <p:cNvPr id="9" name="TextBox 8"/>
          <p:cNvSpPr txBox="1"/>
          <p:nvPr/>
        </p:nvSpPr>
        <p:spPr>
          <a:xfrm>
            <a:off x="418069" y="2300844"/>
            <a:ext cx="3391931" cy="4185761"/>
          </a:xfrm>
          <a:prstGeom prst="rect">
            <a:avLst/>
          </a:prstGeom>
          <a:noFill/>
        </p:spPr>
        <p:txBody>
          <a:bodyPr wrap="square" rtlCol="0">
            <a:spAutoFit/>
          </a:bodyPr>
          <a:lstStyle/>
          <a:p>
            <a:pPr algn="just"/>
            <a:r>
              <a:rPr lang="ru-RU" sz="1400" dirty="0" smtClean="0"/>
              <a:t>	В целях обеспечения выполнения требований промышленной безопасности и охраны труда на предприятии сертифицирована Система Менеджмента Охраны Здоровья и Безопасности Труда (далее – </a:t>
            </a:r>
            <a:r>
              <a:rPr lang="ru-RU" sz="1400" dirty="0" err="1" smtClean="0"/>
              <a:t>СМОЗиБТ</a:t>
            </a:r>
            <a:r>
              <a:rPr lang="ru-RU" sz="1400" dirty="0" smtClean="0"/>
              <a:t>) на соответствие требованиям международного стандарта ISO 45001:2018.</a:t>
            </a:r>
          </a:p>
          <a:p>
            <a:pPr algn="just"/>
            <a:r>
              <a:rPr lang="ru-RU" sz="1400" dirty="0" smtClean="0"/>
              <a:t>	В </a:t>
            </a:r>
            <a:r>
              <a:rPr lang="ru-RU" sz="1400" dirty="0"/>
              <a:t>рамках реализации Политики в 2023 года проводятся внутренние и внешние </a:t>
            </a:r>
            <a:r>
              <a:rPr lang="ru-RU" sz="1400" dirty="0" smtClean="0"/>
              <a:t>аудиты с целью контроля наличия </a:t>
            </a:r>
            <a:r>
              <a:rPr lang="ru-RU" sz="1400" dirty="0"/>
              <a:t>и </a:t>
            </a:r>
            <a:r>
              <a:rPr lang="ru-RU" sz="1400" dirty="0" smtClean="0"/>
              <a:t>актуализации </a:t>
            </a:r>
            <a:r>
              <a:rPr lang="ru-RU" sz="1400" dirty="0"/>
              <a:t>локальных нормативных документов, определяющих организацию безопасной работы в технологических процессах</a:t>
            </a:r>
            <a:r>
              <a:rPr lang="ru-RU" sz="1400" dirty="0" smtClean="0"/>
              <a:t>.</a:t>
            </a:r>
          </a:p>
          <a:p>
            <a:pPr algn="just"/>
            <a:endParaRPr lang="ru-RU" sz="1400"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3402" r="19467"/>
          <a:stretch/>
        </p:blipFill>
        <p:spPr>
          <a:xfrm>
            <a:off x="4093028" y="2362400"/>
            <a:ext cx="5407231" cy="4029075"/>
          </a:xfrm>
          <a:prstGeom prst="rect">
            <a:avLst/>
          </a:prstGeom>
        </p:spPr>
      </p:pic>
    </p:spTree>
    <p:extLst>
      <p:ext uri="{BB962C8B-B14F-4D97-AF65-F5344CB8AC3E}">
        <p14:creationId xmlns:p14="http://schemas.microsoft.com/office/powerpoint/2010/main" val="194271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8DE2FB-76A4-41FC-B6B2-C4689AB2C54A}" type="slidenum">
              <a:rPr kumimoji="0" lang="ru-RU" sz="1200" b="0" i="0" u="none" strike="noStrike" kern="1200" cap="none" spc="0" normalizeH="0" baseline="0" noProof="0" smtClean="0">
                <a:ln>
                  <a:noFill/>
                </a:ln>
                <a:solidFill>
                  <a:prstClr val="black"/>
                </a:solidFill>
                <a:effectLst/>
                <a:uLnTx/>
                <a:uFillTx/>
                <a:latin typeface="Elektra Light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solidFill>
              <a:effectLst/>
              <a:uLnTx/>
              <a:uFillTx/>
              <a:latin typeface="Elektra Light Pro"/>
              <a:ea typeface="+mn-ea"/>
              <a:cs typeface="+mn-cs"/>
            </a:endParaRPr>
          </a:p>
        </p:txBody>
      </p:sp>
      <p:sp>
        <p:nvSpPr>
          <p:cNvPr id="6" name="Заголовок 1"/>
          <p:cNvSpPr txBox="1">
            <a:spLocks/>
          </p:cNvSpPr>
          <p:nvPr/>
        </p:nvSpPr>
        <p:spPr>
          <a:xfrm>
            <a:off x="653703" y="745185"/>
            <a:ext cx="5220885" cy="1155940"/>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ru-RU" sz="2800" b="0" i="0" u="none" strike="noStrike" kern="1200" cap="all" spc="0" normalizeH="0" baseline="0" noProof="0" dirty="0">
              <a:ln>
                <a:noFill/>
              </a:ln>
              <a:solidFill>
                <a:prstClr val="black"/>
              </a:solidFill>
              <a:effectLst/>
              <a:uLnTx/>
              <a:uFillTx/>
              <a:latin typeface="Elektra Medium Pro"/>
              <a:ea typeface="+mj-ea"/>
              <a:cs typeface="Arial" panose="020B0604020202020204" pitchFamily="34" charset="0"/>
            </a:endParaRPr>
          </a:p>
        </p:txBody>
      </p:sp>
      <p:sp>
        <p:nvSpPr>
          <p:cNvPr id="8" name="Заголовок 1"/>
          <p:cNvSpPr txBox="1">
            <a:spLocks/>
          </p:cNvSpPr>
          <p:nvPr/>
        </p:nvSpPr>
        <p:spPr>
          <a:xfrm>
            <a:off x="889348" y="85374"/>
            <a:ext cx="8247978" cy="659811"/>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algn="ctr"/>
            <a:r>
              <a:rPr lang="ru-RU" dirty="0"/>
              <a:t>Выполнение требований безопасности и взаимодействие с </a:t>
            </a:r>
            <a:r>
              <a:rPr lang="ru-RU" dirty="0" err="1"/>
              <a:t>Ростехнадзором</a:t>
            </a:r>
            <a:endParaRPr lang="ru-RU" dirty="0"/>
          </a:p>
        </p:txBody>
      </p:sp>
      <p:sp>
        <p:nvSpPr>
          <p:cNvPr id="12" name="TextBox 11"/>
          <p:cNvSpPr txBox="1"/>
          <p:nvPr/>
        </p:nvSpPr>
        <p:spPr>
          <a:xfrm>
            <a:off x="478326" y="745185"/>
            <a:ext cx="9070021" cy="2462213"/>
          </a:xfrm>
          <a:prstGeom prst="rect">
            <a:avLst/>
          </a:prstGeom>
          <a:noFill/>
        </p:spPr>
        <p:txBody>
          <a:bodyPr wrap="square" rtlCol="0">
            <a:spAutoFit/>
          </a:bodyPr>
          <a:lstStyle/>
          <a:p>
            <a:pPr algn="just"/>
            <a:r>
              <a:rPr lang="ru-RU" sz="1400" dirty="0"/>
              <a:t>	С самого начала проектирования и строительства литейно-прокатного </a:t>
            </a:r>
            <a:r>
              <a:rPr lang="ru-RU" sz="1400" dirty="0" smtClean="0"/>
              <a:t>комплекса в </a:t>
            </a:r>
            <a:r>
              <a:rPr lang="ru-RU" sz="1400" dirty="0"/>
              <a:t>тесном взаимодействии и под непосредственным методическим руководством </a:t>
            </a:r>
            <a:r>
              <a:rPr lang="ru-RU" sz="1400" dirty="0" err="1"/>
              <a:t>Приокского</a:t>
            </a:r>
            <a:r>
              <a:rPr lang="ru-RU" sz="1400" dirty="0"/>
              <a:t> управления </a:t>
            </a:r>
            <a:r>
              <a:rPr lang="ru-RU" sz="1400" dirty="0" err="1"/>
              <a:t>Ростехнадзора</a:t>
            </a:r>
            <a:r>
              <a:rPr lang="ru-RU" sz="1400" dirty="0"/>
              <a:t> был проделан большой объем работы для получения разрешительных и эксплуатационных документов на новое оборудование Российского и иностранного производства, а также для подготовки комплекта документов на получение лицензии. </a:t>
            </a:r>
            <a:endParaRPr lang="ru-RU" sz="1400" dirty="0" smtClean="0"/>
          </a:p>
          <a:p>
            <a:pPr algn="just"/>
            <a:r>
              <a:rPr lang="ru-RU" sz="1400" dirty="0" smtClean="0"/>
              <a:t>	Позднее в отношении нашего предприятия в 2021, 2022 и 2023 годах проведены 3 контрольно-надзорных мероприятия – плановые выездные проверки:</a:t>
            </a:r>
          </a:p>
          <a:p>
            <a:pPr algn="just"/>
            <a:r>
              <a:rPr lang="ru-RU" sz="1400" dirty="0" smtClean="0"/>
              <a:t>	- в 2021 году по результатам проверки выявлено 13 нарушений обязательных требований промышленной безопасности, выдано предписание, к административной ответственности в виде штрафа привлечено 1 должностное лицо на сумму 20 000 рублей;</a:t>
            </a:r>
          </a:p>
          <a:p>
            <a:pPr algn="just"/>
            <a:r>
              <a:rPr lang="ru-RU" sz="1400" dirty="0" smtClean="0"/>
              <a:t>	</a:t>
            </a:r>
            <a:endParaRPr lang="ru-RU" sz="14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4768"/>
          <a:stretch/>
        </p:blipFill>
        <p:spPr>
          <a:xfrm>
            <a:off x="557348" y="2978600"/>
            <a:ext cx="5127379" cy="3595917"/>
          </a:xfrm>
          <a:prstGeom prst="rect">
            <a:avLst/>
          </a:prstGeom>
        </p:spPr>
      </p:pic>
      <p:sp>
        <p:nvSpPr>
          <p:cNvPr id="13" name="TextBox 12"/>
          <p:cNvSpPr txBox="1"/>
          <p:nvPr/>
        </p:nvSpPr>
        <p:spPr>
          <a:xfrm>
            <a:off x="5790426" y="2978600"/>
            <a:ext cx="3673759" cy="3754874"/>
          </a:xfrm>
          <a:prstGeom prst="rect">
            <a:avLst/>
          </a:prstGeom>
          <a:noFill/>
        </p:spPr>
        <p:txBody>
          <a:bodyPr wrap="square" rtlCol="0">
            <a:spAutoFit/>
          </a:bodyPr>
          <a:lstStyle/>
          <a:p>
            <a:pPr algn="just"/>
            <a:r>
              <a:rPr lang="ru-RU" sz="1400" dirty="0" smtClean="0"/>
              <a:t>	- в 2022 и 2023 годах нарушений обязательных требований промышленной безопасности не выявлено.</a:t>
            </a:r>
          </a:p>
          <a:p>
            <a:pPr algn="just"/>
            <a:r>
              <a:rPr lang="ru-RU" sz="1400" dirty="0" smtClean="0"/>
              <a:t>	В 2023 году Управление горного надзора </a:t>
            </a:r>
            <a:r>
              <a:rPr lang="ru-RU" sz="1400" dirty="0" err="1" smtClean="0"/>
              <a:t>Ростехнадзора</a:t>
            </a:r>
            <a:r>
              <a:rPr lang="ru-RU" sz="1400" dirty="0" smtClean="0"/>
              <a:t> совместно с </a:t>
            </a:r>
            <a:r>
              <a:rPr lang="ru-RU" sz="1400" dirty="0" err="1" smtClean="0"/>
              <a:t>Приокским</a:t>
            </a:r>
            <a:r>
              <a:rPr lang="ru-RU" sz="1400" dirty="0" smtClean="0"/>
              <a:t> управлением </a:t>
            </a:r>
            <a:r>
              <a:rPr lang="ru-RU" sz="1400" dirty="0" err="1" smtClean="0"/>
              <a:t>Ростехнадзора</a:t>
            </a:r>
            <a:r>
              <a:rPr lang="ru-RU" sz="1400" dirty="0" smtClean="0"/>
              <a:t> проверило готовность ООО «</a:t>
            </a:r>
            <a:r>
              <a:rPr lang="ru-RU" sz="1400" dirty="0" err="1" smtClean="0"/>
              <a:t>ПромСорт</a:t>
            </a:r>
            <a:r>
              <a:rPr lang="ru-RU" sz="1400" dirty="0" smtClean="0"/>
              <a:t>-Тула» к действиям по ликвидации и локализации последствий аварии в конвертерном цехе.</a:t>
            </a:r>
          </a:p>
          <a:p>
            <a:pPr algn="just"/>
            <a:r>
              <a:rPr lang="ru-RU" sz="1400" dirty="0" smtClean="0"/>
              <a:t>	Были </a:t>
            </a:r>
            <a:r>
              <a:rPr lang="ru-RU" sz="1400" dirty="0"/>
              <a:t>отработаны действия персонала по локализации </a:t>
            </a:r>
            <a:r>
              <a:rPr lang="ru-RU" sz="1400" dirty="0" smtClean="0"/>
              <a:t>аварии, протестирована </a:t>
            </a:r>
            <a:r>
              <a:rPr lang="ru-RU" sz="1400" dirty="0"/>
              <a:t>система экстренного оповещения «Спрут-Инфо</a:t>
            </a:r>
            <a:r>
              <a:rPr lang="ru-RU" sz="1400" dirty="0" smtClean="0"/>
              <a:t>», которая </a:t>
            </a:r>
            <a:r>
              <a:rPr lang="ru-RU" sz="1400" dirty="0"/>
              <a:t>в соответствии со схемой оповещения </a:t>
            </a:r>
            <a:r>
              <a:rPr lang="ru-RU" sz="1400" dirty="0" smtClean="0"/>
              <a:t>уведомляет ответственных об </a:t>
            </a:r>
            <a:r>
              <a:rPr lang="ru-RU" sz="1400" dirty="0" err="1" smtClean="0"/>
              <a:t>инцидете</a:t>
            </a:r>
            <a:r>
              <a:rPr lang="ru-RU" sz="1400" dirty="0" smtClean="0"/>
              <a:t>.</a:t>
            </a:r>
            <a:endParaRPr lang="ru-RU" sz="1400" dirty="0"/>
          </a:p>
        </p:txBody>
      </p:sp>
    </p:spTree>
    <p:extLst>
      <p:ext uri="{BB962C8B-B14F-4D97-AF65-F5344CB8AC3E}">
        <p14:creationId xmlns:p14="http://schemas.microsoft.com/office/powerpoint/2010/main" val="920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Effect>
                      <a14:colorTemperature colorTemp="6800"/>
                    </a14:imgEffect>
                  </a14:imgLayer>
                </a14:imgProps>
              </a:ext>
              <a:ext uri="{28A0092B-C50C-407E-A947-70E740481C1C}">
                <a14:useLocalDpi xmlns:a14="http://schemas.microsoft.com/office/drawing/2010/main" val="0"/>
              </a:ext>
            </a:extLst>
          </a:blip>
          <a:srcRect b="36381"/>
          <a:stretch/>
        </p:blipFill>
        <p:spPr>
          <a:xfrm>
            <a:off x="829051" y="2152041"/>
            <a:ext cx="8123065" cy="4772364"/>
          </a:xfrm>
          <a:prstGeom prst="rect">
            <a:avLst/>
          </a:prstGeom>
          <a:effectLst>
            <a:glow rad="127000">
              <a:schemeClr val="accent1">
                <a:alpha val="0"/>
              </a:schemeClr>
            </a:glow>
          </a:effectLst>
        </p:spPr>
      </p:pic>
      <p:sp>
        <p:nvSpPr>
          <p:cNvPr id="2" name="Номер слайда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8DE2FB-76A4-41FC-B6B2-C4689AB2C54A}" type="slidenum">
              <a:rPr kumimoji="0" lang="ru-RU" sz="1200" b="0" i="0" u="none" strike="noStrike" kern="1200" cap="none" spc="0" normalizeH="0" baseline="0" noProof="0" smtClean="0">
                <a:ln>
                  <a:noFill/>
                </a:ln>
                <a:solidFill>
                  <a:prstClr val="black"/>
                </a:solidFill>
                <a:effectLst/>
                <a:uLnTx/>
                <a:uFillTx/>
                <a:latin typeface="Elektra Light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prstClr val="black"/>
              </a:solidFill>
              <a:effectLst/>
              <a:uLnTx/>
              <a:uFillTx/>
              <a:latin typeface="Elektra Light Pro"/>
              <a:ea typeface="+mn-ea"/>
              <a:cs typeface="+mn-cs"/>
            </a:endParaRPr>
          </a:p>
        </p:txBody>
      </p:sp>
      <p:sp>
        <p:nvSpPr>
          <p:cNvPr id="6" name="Заголовок 1"/>
          <p:cNvSpPr txBox="1">
            <a:spLocks/>
          </p:cNvSpPr>
          <p:nvPr/>
        </p:nvSpPr>
        <p:spPr>
          <a:xfrm>
            <a:off x="653703" y="745185"/>
            <a:ext cx="5220885" cy="1155940"/>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ru-RU" sz="2800" b="0" i="0" u="none" strike="noStrike" kern="1200" cap="all" spc="0" normalizeH="0" baseline="0" noProof="0" dirty="0">
              <a:ln>
                <a:noFill/>
              </a:ln>
              <a:solidFill>
                <a:prstClr val="black"/>
              </a:solidFill>
              <a:effectLst/>
              <a:uLnTx/>
              <a:uFillTx/>
              <a:latin typeface="Elektra Medium Pro"/>
              <a:ea typeface="+mj-ea"/>
              <a:cs typeface="Arial" panose="020B0604020202020204" pitchFamily="34" charset="0"/>
            </a:endParaRPr>
          </a:p>
        </p:txBody>
      </p:sp>
      <p:sp>
        <p:nvSpPr>
          <p:cNvPr id="8" name="Заголовок 1"/>
          <p:cNvSpPr txBox="1">
            <a:spLocks/>
          </p:cNvSpPr>
          <p:nvPr/>
        </p:nvSpPr>
        <p:spPr>
          <a:xfrm>
            <a:off x="1134214" y="85374"/>
            <a:ext cx="8003112" cy="433595"/>
          </a:xfrm>
          <a:prstGeom prst="rect">
            <a:avLst/>
          </a:prstGeom>
          <a:effectLst>
            <a:outerShdw blurRad="50800" dist="38100" dir="2700000" algn="tl" rotWithShape="0">
              <a:prstClr val="black">
                <a:alpha val="40000"/>
              </a:prstClr>
            </a:outerShdw>
          </a:effectLst>
        </p:spPr>
        <p:txBody>
          <a:bodyPr anchor="ctr"/>
          <a:lstStyle>
            <a:lvl1pPr algn="l" defTabSz="914400" rtl="0" eaLnBrk="1" latinLnBrk="0" hangingPunct="1">
              <a:lnSpc>
                <a:spcPct val="90000"/>
              </a:lnSpc>
              <a:spcBef>
                <a:spcPct val="0"/>
              </a:spcBef>
              <a:buNone/>
              <a:defRPr sz="1800" b="0" kern="1200" cap="all" baseline="0">
                <a:solidFill>
                  <a:schemeClr val="tx1"/>
                </a:solidFill>
                <a:latin typeface="+mj-lt"/>
                <a:ea typeface="+mj-ea"/>
                <a:cs typeface="Arial" panose="020B0604020202020204" pitchFamily="34" charset="0"/>
              </a:defRPr>
            </a:lvl1pPr>
          </a:lstStyle>
          <a:p>
            <a:pPr algn="ctr"/>
            <a:r>
              <a:rPr lang="ru-RU" dirty="0" smtClean="0"/>
              <a:t>В БУДУЮЩЕЕ!</a:t>
            </a:r>
            <a:endParaRPr lang="ru-RU" dirty="0"/>
          </a:p>
        </p:txBody>
      </p:sp>
      <p:sp>
        <p:nvSpPr>
          <p:cNvPr id="12" name="TextBox 11"/>
          <p:cNvSpPr txBox="1"/>
          <p:nvPr/>
        </p:nvSpPr>
        <p:spPr>
          <a:xfrm>
            <a:off x="387925" y="518969"/>
            <a:ext cx="9240528" cy="1600438"/>
          </a:xfrm>
          <a:prstGeom prst="rect">
            <a:avLst/>
          </a:prstGeom>
          <a:noFill/>
        </p:spPr>
        <p:txBody>
          <a:bodyPr wrap="square" rtlCol="0">
            <a:spAutoFit/>
          </a:bodyPr>
          <a:lstStyle/>
          <a:p>
            <a:pPr algn="just"/>
            <a:r>
              <a:rPr lang="ru-RU" sz="1400" dirty="0" smtClean="0"/>
              <a:t>	Нашим </a:t>
            </a:r>
            <a:r>
              <a:rPr lang="ru-RU" sz="1400" dirty="0"/>
              <a:t>предприятием взят курс на неукоснительное соблюдение требований Российского законодательства в области промышленной безопасности при эксплуатации опасных производственных объектов. Осуществляются мероприятия, направленные на поддержание на должном уровне и совершенствование системы контроля и управления промышленной безопасностью. В этом огромную роль играет поддержка и методическая помощь сотрудников </a:t>
            </a:r>
            <a:r>
              <a:rPr lang="ru-RU" sz="1400" dirty="0" err="1"/>
              <a:t>Приокского</a:t>
            </a:r>
            <a:r>
              <a:rPr lang="ru-RU" sz="1400" dirty="0"/>
              <a:t> управления.</a:t>
            </a:r>
          </a:p>
          <a:p>
            <a:pPr algn="just"/>
            <a:r>
              <a:rPr lang="ru-RU" sz="1400" dirty="0" smtClean="0"/>
              <a:t>	Благодарим </a:t>
            </a:r>
            <a:r>
              <a:rPr lang="ru-RU" sz="1400" dirty="0" err="1"/>
              <a:t>Приокское</a:t>
            </a:r>
            <a:r>
              <a:rPr lang="ru-RU" sz="1400" dirty="0"/>
              <a:t> управление </a:t>
            </a:r>
            <a:r>
              <a:rPr lang="ru-RU" sz="1400" dirty="0" err="1"/>
              <a:t>Ростехнадзора</a:t>
            </a:r>
            <a:r>
              <a:rPr lang="ru-RU" sz="1400" dirty="0"/>
              <a:t> за профессионализм, качество работы, помощь при осуществлении своей деятельности и рассчитываем на плодотворное сотрудничество в будущем.</a:t>
            </a:r>
          </a:p>
        </p:txBody>
      </p:sp>
      <p:sp>
        <p:nvSpPr>
          <p:cNvPr id="7" name="TextBox 6"/>
          <p:cNvSpPr txBox="1"/>
          <p:nvPr/>
        </p:nvSpPr>
        <p:spPr>
          <a:xfrm>
            <a:off x="270319" y="3238627"/>
            <a:ext cx="9240528" cy="1754326"/>
          </a:xfrm>
          <a:prstGeom prst="rect">
            <a:avLst/>
          </a:prstGeom>
          <a:noFill/>
        </p:spPr>
        <p:txBody>
          <a:bodyPr wrap="square" rtlCol="0">
            <a:spAutoFit/>
          </a:bodyPr>
          <a:lstStyle/>
          <a:p>
            <a:pPr algn="ctr"/>
            <a:r>
              <a:rPr lang="ru-RU" sz="5400" b="1" dirty="0" smtClean="0"/>
              <a:t>СПАСИБО ЗА ВНИМАНИЕ!</a:t>
            </a:r>
            <a:endParaRPr lang="ru-RU" sz="5400" b="1" dirty="0"/>
          </a:p>
        </p:txBody>
      </p:sp>
    </p:spTree>
    <p:extLst>
      <p:ext uri="{BB962C8B-B14F-4D97-AF65-F5344CB8AC3E}">
        <p14:creationId xmlns:p14="http://schemas.microsoft.com/office/powerpoint/2010/main" val="372584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МХ (русский)">
  <a:themeElements>
    <a:clrScheme name="Другая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ПМХ (Электра)">
      <a:majorFont>
        <a:latin typeface="Elektra Medium Pro"/>
        <a:ea typeface=""/>
        <a:cs typeface=""/>
      </a:majorFont>
      <a:minorFont>
        <a:latin typeface="Elektra Light Pr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МХ" id="{6D670559-9B02-4B9E-820B-7BC8CF32AA9F}" vid="{9D1A4F68-BD7F-46F1-9A8B-90EB568FB16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ПМХ</Template>
  <TotalTime>36890</TotalTime>
  <Words>545</Words>
  <Application>Microsoft Office PowerPoint</Application>
  <PresentationFormat>Лист A4 (210x297 мм)</PresentationFormat>
  <Paragraphs>31</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Elektra Light Pro</vt:lpstr>
      <vt:lpstr>Elektra Medium Pro</vt:lpstr>
      <vt:lpstr>Tahoma</vt:lpstr>
      <vt:lpstr>ПМХ (русский)</vt:lpstr>
      <vt:lpstr>Итоги по промышленной безопасности за 2023 год</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Lobada Maxim</dc:creator>
  <cp:lastModifiedBy>Антипин Андрей Сергеевич</cp:lastModifiedBy>
  <cp:revision>1920</cp:revision>
  <cp:lastPrinted>2023-02-06T06:55:33Z</cp:lastPrinted>
  <dcterms:created xsi:type="dcterms:W3CDTF">2016-05-28T12:31:00Z</dcterms:created>
  <dcterms:modified xsi:type="dcterms:W3CDTF">2023-12-14T12:48:07Z</dcterms:modified>
</cp:coreProperties>
</file>